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76" r:id="rId6"/>
    <p:sldId id="281" r:id="rId7"/>
    <p:sldId id="277" r:id="rId8"/>
    <p:sldId id="279" r:id="rId9"/>
    <p:sldId id="305" r:id="rId10"/>
    <p:sldId id="302" r:id="rId11"/>
    <p:sldId id="303" r:id="rId12"/>
    <p:sldId id="304" r:id="rId13"/>
    <p:sldId id="266" r:id="rId14"/>
    <p:sldId id="259" r:id="rId15"/>
    <p:sldId id="267" r:id="rId16"/>
    <p:sldId id="260" r:id="rId17"/>
    <p:sldId id="265" r:id="rId18"/>
    <p:sldId id="273" r:id="rId19"/>
    <p:sldId id="261" r:id="rId20"/>
    <p:sldId id="262" r:id="rId21"/>
    <p:sldId id="263" r:id="rId22"/>
    <p:sldId id="270" r:id="rId23"/>
    <p:sldId id="271" r:id="rId24"/>
    <p:sldId id="274" r:id="rId25"/>
    <p:sldId id="275" r:id="rId26"/>
    <p:sldId id="285" r:id="rId27"/>
  </p:sldIdLst>
  <p:sldSz cx="9144000" cy="6858000" type="screen4x3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1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Modeling adaptive evolution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440" y="96520"/>
            <a:ext cx="7886700" cy="1325563"/>
          </a:xfrm>
        </p:spPr>
        <p:txBody>
          <a:bodyPr/>
          <a:p>
            <a:r>
              <a:rPr lang="en-US" altLang="en-US"/>
              <a:t>Simpson's Adaptive Zones</a:t>
            </a:r>
            <a:endParaRPr lang="en-U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7955" y="2193290"/>
            <a:ext cx="7525385" cy="45573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770" y="1037590"/>
            <a:ext cx="1793240" cy="17932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69820" y="851535"/>
            <a:ext cx="4404995" cy="55492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" y="5255895"/>
            <a:ext cx="4125595" cy="1325880"/>
          </a:xfrm>
        </p:spPr>
        <p:txBody>
          <a:bodyPr>
            <a:normAutofit fontScale="90000"/>
          </a:bodyPr>
          <a:p>
            <a:r>
              <a:rPr lang="en-US" altLang="en-US"/>
              <a:t>Butler &amp; King 2004</a:t>
            </a:r>
            <a:endParaRPr lang="en-U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25975" y="314960"/>
            <a:ext cx="4243070" cy="25882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780" y="2903220"/>
            <a:ext cx="4258310" cy="26346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765" y="5365750"/>
            <a:ext cx="4957445" cy="1486535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/>
        </p:nvSpPr>
        <p:spPr>
          <a:xfrm>
            <a:off x="187325" y="1929765"/>
            <a:ext cx="4125595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j-cs"/>
              </a:defRPr>
            </a:lvl1pPr>
          </a:lstStyle>
          <a:p>
            <a:r>
              <a:rPr lang="" altLang="en-US"/>
              <a:t>Hansen 1997</a:t>
            </a:r>
            <a:endParaRPr lang="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655"/>
            <a:ext cx="7886700" cy="1325563"/>
          </a:xfrm>
        </p:spPr>
        <p:txBody>
          <a:bodyPr/>
          <a:p>
            <a:r>
              <a:rPr lang="en-US" altLang="en-US"/>
              <a:t>Useful parameterization: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015" y="1400810"/>
            <a:ext cx="7886700" cy="5307330"/>
          </a:xfrm>
        </p:spPr>
        <p:txBody>
          <a:bodyPr/>
          <a:p>
            <a:pPr marL="0" indent="0">
              <a:buNone/>
            </a:pPr>
            <a:r>
              <a:rPr lang="en-US" altLang="en-US"/>
              <a:t>Stationary Variance =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σ</a:t>
            </a:r>
            <a:r>
              <a:rPr lang="en-US" altLang="en-US" b="1" baseline="30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/(2α)</a:t>
            </a: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The amount of variance among a set of 	lineages with an infinite amount of time 	evolving at the optimum</a:t>
            </a: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Phylogenetic half-life = ln2/(2α)</a:t>
            </a: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The expected amount of time for a 	lineage to get halfway to the optimum</a:t>
            </a:r>
            <a:endParaRPr lang="en-US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14980" y="3577590"/>
            <a:ext cx="5499735" cy="13061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5" y="3634740"/>
            <a:ext cx="2852420" cy="11925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330" y="19685"/>
            <a:ext cx="8089265" cy="45332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895" y="-173355"/>
            <a:ext cx="7886700" cy="1325563"/>
          </a:xfrm>
        </p:spPr>
        <p:txBody>
          <a:bodyPr/>
          <a:p>
            <a:r>
              <a:rPr lang="en-US" altLang="en-US"/>
              <a:t>Interpreting half-life</a:t>
            </a:r>
            <a:endParaRPr lang="en-US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3756660" y="3935730"/>
            <a:ext cx="185166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6000">
                <a:latin typeface="Arial" panose="020B0604020202020204" pitchFamily="34" charset="0"/>
                <a:cs typeface="Arial" panose="020B0604020202020204" pitchFamily="34" charset="0"/>
              </a:rPr>
              <a:t>ln2/</a:t>
            </a:r>
            <a:r>
              <a:rPr lang="en-US" sz="6000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endParaRPr lang="en-US" sz="6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5575" y="5180965"/>
            <a:ext cx="2284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4000"/>
              <a:t>BM-like</a:t>
            </a:r>
            <a:endParaRPr lang="en-US" altLang="en-US" sz="4000"/>
          </a:p>
        </p:txBody>
      </p:sp>
      <p:sp>
        <p:nvSpPr>
          <p:cNvPr id="10" name="Text Box 9"/>
          <p:cNvSpPr txBox="1"/>
          <p:nvPr/>
        </p:nvSpPr>
        <p:spPr>
          <a:xfrm>
            <a:off x="6278245" y="5196840"/>
            <a:ext cx="2994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4000"/>
              <a:t>White noise</a:t>
            </a:r>
            <a:endParaRPr lang="en-US" altLang="en-US" sz="4000"/>
          </a:p>
        </p:txBody>
      </p:sp>
      <p:sp>
        <p:nvSpPr>
          <p:cNvPr id="12" name="Text Box 11"/>
          <p:cNvSpPr txBox="1"/>
          <p:nvPr/>
        </p:nvSpPr>
        <p:spPr>
          <a:xfrm>
            <a:off x="3119755" y="5828665"/>
            <a:ext cx="2994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4000"/>
              <a:t>OU</a:t>
            </a:r>
            <a:endParaRPr lang="en-US" altLang="en-US" sz="4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426667 -0.001852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03750 -0.000093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Phylogenetic signal - What does it mean?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US"/>
              <a:t>Pagel's Lambda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Blomberg's K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Phylogenetic halflife</a:t>
            </a:r>
            <a:endParaRPr lang="en-US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AC/DC model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en-US"/>
              <a:t>BM, but with a declining rate parameter: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If b is negative, declining rates (i.e. Early burst)</a:t>
            </a:r>
            <a:endParaRPr lang="en-US" altLang="en-US"/>
          </a:p>
          <a:p>
            <a:pPr marL="0" indent="0">
              <a:buNone/>
            </a:pPr>
            <a:br>
              <a:rPr lang="en-US" altLang="en-US"/>
            </a:br>
            <a:r>
              <a:rPr lang="en-US" altLang="en-US"/>
              <a:t>If b is positive, increasing rates (late bursts, not identifiable from OU in ultrametric trees)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lum contrast="54000"/>
          </a:blip>
          <a:stretch>
            <a:fillRect/>
          </a:stretch>
        </p:blipFill>
        <p:spPr>
          <a:xfrm>
            <a:off x="2882900" y="2796540"/>
            <a:ext cx="3460750" cy="108077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" y="584835"/>
            <a:ext cx="9147810" cy="1325880"/>
          </a:xfrm>
        </p:spPr>
        <p:txBody>
          <a:bodyPr>
            <a:noAutofit/>
          </a:bodyPr>
          <a:p>
            <a:r>
              <a:rPr lang="en-US" altLang="en-US"/>
              <a:t>Early Burst -&gt; </a:t>
            </a:r>
            <a:br>
              <a:rPr lang="en-US" altLang="en-US"/>
            </a:br>
            <a:r>
              <a:rPr lang="en-US" altLang="en-US"/>
              <a:t>		Brownian Motion -&gt;</a:t>
            </a:r>
            <a:br>
              <a:rPr lang="en-US" altLang="en-US"/>
            </a:br>
            <a:r>
              <a:rPr lang="en-US" altLang="en-US"/>
              <a:t>				Ornstein-Uhlenbeck</a:t>
            </a:r>
            <a:endParaRPr lang="en-US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970" y="2498090"/>
            <a:ext cx="8395970" cy="383730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" y="584835"/>
            <a:ext cx="9147810" cy="1325880"/>
          </a:xfrm>
        </p:spPr>
        <p:txBody>
          <a:bodyPr>
            <a:noAutofit/>
          </a:bodyPr>
          <a:p>
            <a:r>
              <a:rPr lang="en-US" altLang="en-US"/>
              <a:t>Early Burst -&gt; </a:t>
            </a:r>
            <a:br>
              <a:rPr lang="en-US" altLang="en-US"/>
            </a:br>
            <a:r>
              <a:rPr lang="en-US" altLang="en-US"/>
              <a:t>		Brownian Motion -&gt;</a:t>
            </a:r>
            <a:br>
              <a:rPr lang="en-US" altLang="en-US"/>
            </a:br>
            <a:r>
              <a:rPr lang="en-US" altLang="en-US"/>
              <a:t>				Ornstein-Uhlenbeck</a:t>
            </a:r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7150" y="2588260"/>
            <a:ext cx="7237095" cy="29133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0445" y="1424940"/>
            <a:ext cx="7419340" cy="53784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73025" y="304800"/>
            <a:ext cx="914781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j-cs"/>
              </a:defRPr>
            </a:lvl1pPr>
          </a:lstStyle>
          <a:p>
            <a:r>
              <a:rPr lang="en-US" altLang="en-US"/>
              <a:t>Early Burst -&gt; </a:t>
            </a:r>
            <a:br>
              <a:rPr lang="en-US" altLang="en-US"/>
            </a:br>
            <a:r>
              <a:rPr lang="en-US" altLang="en-US"/>
              <a:t>		Brownian Motion -&gt;</a:t>
            </a:r>
            <a:br>
              <a:rPr lang="en-US" altLang="en-US"/>
            </a:br>
            <a:r>
              <a:rPr lang="en-US" altLang="en-US"/>
              <a:t>				Ornstein-Uhlenbeck</a:t>
            </a:r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Genetic Drift + Natural Selection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961380" cy="4351655"/>
          </a:xfrm>
        </p:spPr>
        <p:txBody>
          <a:bodyPr/>
          <a:p>
            <a:pPr marL="0" indent="0">
              <a:buNone/>
            </a:pPr>
            <a:r>
              <a:rPr lang="en-US" altLang="en-US"/>
              <a:t>Genetic drift only: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Δz = G/Ne * dW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Genetic drift + Natural selection to a Gaussian adaptive peak: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>
                <a:sym typeface="+mn-ea"/>
              </a:rPr>
              <a:t>Δz = G/(ω + P)*(</a:t>
            </a:r>
            <a:r>
              <a:rPr lang="en-US" altLang="en-US">
                <a:cs typeface="Arial" panose="020B0604020202020204" pitchFamily="34" charset="0"/>
                <a:sym typeface="+mn-ea"/>
              </a:rPr>
              <a:t>θ - z</a:t>
            </a:r>
            <a:r>
              <a:rPr lang="en-US" altLang="en-US">
                <a:sym typeface="+mn-ea"/>
              </a:rPr>
              <a:t>) + G/Ne * dW</a:t>
            </a:r>
            <a:endParaRPr lang="en-US" alt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5135" y="1511935"/>
            <a:ext cx="1949450" cy="19494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068820" y="3461385"/>
            <a:ext cx="1402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Russ Lande</a:t>
            </a:r>
            <a:endParaRPr lang="en-US" altLang="en-US"/>
          </a:p>
        </p:txBody>
      </p:sp>
      <p:sp>
        <p:nvSpPr>
          <p:cNvPr id="6" name="Left Brace 5"/>
          <p:cNvSpPr/>
          <p:nvPr/>
        </p:nvSpPr>
        <p:spPr>
          <a:xfrm rot="16200000">
            <a:off x="3352165" y="5034915"/>
            <a:ext cx="513715" cy="914400"/>
          </a:xfrm>
          <a:prstGeom prst="leftBrace">
            <a:avLst>
              <a:gd name="adj1" fmla="val 8333"/>
              <a:gd name="adj2" fmla="val 8531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3429635" y="5847080"/>
            <a:ext cx="2913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Distance from the optimum</a:t>
            </a:r>
            <a:endParaRPr lang="en-US" alt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941705" y="5219065"/>
            <a:ext cx="556260" cy="62801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20955" y="5808980"/>
            <a:ext cx="1897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Genetic variance</a:t>
            </a:r>
            <a:endParaRPr lang="en-US" altLang="en-US"/>
          </a:p>
        </p:txBody>
      </p:sp>
      <p:sp>
        <p:nvSpPr>
          <p:cNvPr id="11" name="Left Brace 10"/>
          <p:cNvSpPr/>
          <p:nvPr/>
        </p:nvSpPr>
        <p:spPr>
          <a:xfrm rot="16200000">
            <a:off x="1971675" y="5240655"/>
            <a:ext cx="958215" cy="914400"/>
          </a:xfrm>
          <a:prstGeom prst="leftBrace">
            <a:avLst>
              <a:gd name="adj1" fmla="val 8333"/>
              <a:gd name="adj2" fmla="val 58506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989330" y="6254750"/>
            <a:ext cx="3434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Width of the adaptive landscape</a:t>
            </a:r>
            <a:endParaRPr lang="en-US" alt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280" y="4370070"/>
            <a:ext cx="2169160" cy="212661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09065" y="2332355"/>
            <a:ext cx="6325870" cy="4352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20" y="-351155"/>
            <a:ext cx="6762115" cy="28067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8050" y="1574800"/>
            <a:ext cx="732790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Why we must account for “measurement” error</a:t>
            </a:r>
            <a:endParaRPr lang="en-U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35050" y="1590675"/>
            <a:ext cx="7515860" cy="370014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EB		BM		OU		WN</a:t>
            </a:r>
            <a:endParaRPr lang="en-US" alt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941955" y="1877060"/>
            <a:ext cx="4687570" cy="12065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Box 4"/>
          <p:cNvSpPr txBox="1"/>
          <p:nvPr/>
        </p:nvSpPr>
        <p:spPr>
          <a:xfrm>
            <a:off x="4669790" y="1519555"/>
            <a:ext cx="3149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924175" y="1530985"/>
            <a:ext cx="116141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= 0</a:t>
            </a:r>
            <a:endParaRPr lang="en-US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halflife=</a:t>
            </a:r>
            <a:r>
              <a:rPr lang="en-US" altLang="en-US" sz="24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∞</a:t>
            </a:r>
            <a:endParaRPr lang="en-US" altLang="en-US" sz="2400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322695" y="1476375"/>
            <a:ext cx="110363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altLang="en-US" sz="24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  <a:sym typeface="+mn-ea"/>
              </a:rPr>
              <a:t>∞</a:t>
            </a:r>
            <a:endParaRPr lang="en-US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halflife=0</a:t>
            </a:r>
            <a:endParaRPr lang="en-US" altLang="en-US">
              <a:latin typeface="Arial" panose="020B0604020202020204" pitchFamily="3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02945" y="2507615"/>
            <a:ext cx="6902450" cy="3175"/>
          </a:xfrm>
          <a:prstGeom prst="straightConnector1">
            <a:avLst/>
          </a:prstGeom>
          <a:ln w="57150">
            <a:solidFill>
              <a:schemeClr val="accent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628650" y="2552700"/>
            <a:ext cx="2659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High phylogenetic signal</a:t>
            </a:r>
            <a:endParaRPr lang="en-US" altLang="en-US"/>
          </a:p>
        </p:txBody>
      </p:sp>
      <p:sp>
        <p:nvSpPr>
          <p:cNvPr id="10" name="Text Box 9"/>
          <p:cNvSpPr txBox="1"/>
          <p:nvPr/>
        </p:nvSpPr>
        <p:spPr>
          <a:xfrm>
            <a:off x="5575300" y="2552700"/>
            <a:ext cx="2481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No phylogenetic signal</a:t>
            </a:r>
            <a:endParaRPr lang="en-US" alt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32790" y="3274695"/>
            <a:ext cx="6881495" cy="6350"/>
          </a:xfrm>
          <a:prstGeom prst="straightConnector1">
            <a:avLst/>
          </a:prstGeom>
          <a:ln w="57150">
            <a:solidFill>
              <a:schemeClr val="accent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7666355" y="2938145"/>
            <a:ext cx="1516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ACDC model</a:t>
            </a:r>
            <a:endParaRPr lang="en-US" altLang="en-US"/>
          </a:p>
          <a:p>
            <a:r>
              <a:rPr lang="en-US" altLang="en-US"/>
              <a:t>(EB/OU)</a:t>
            </a:r>
            <a:endParaRPr lang="en-US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772795" y="3315335"/>
            <a:ext cx="3181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3200"/>
              <a:t>-</a:t>
            </a:r>
            <a:endParaRPr lang="en-US" altLang="en-US" sz="3200"/>
          </a:p>
        </p:txBody>
      </p:sp>
      <p:sp>
        <p:nvSpPr>
          <p:cNvPr id="15" name="Text Box 14"/>
          <p:cNvSpPr txBox="1"/>
          <p:nvPr/>
        </p:nvSpPr>
        <p:spPr>
          <a:xfrm>
            <a:off x="7233920" y="3315335"/>
            <a:ext cx="4203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3200"/>
              <a:t>+</a:t>
            </a:r>
            <a:endParaRPr lang="en-US" altLang="en-US" sz="320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924175" y="3132455"/>
            <a:ext cx="0" cy="2927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2766060" y="348615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0</a:t>
            </a:r>
            <a:endParaRPr lang="en-US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941955" y="1736725"/>
            <a:ext cx="0" cy="2927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04495" y="3927475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88900" y="493649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/>
              <a:t>Root                         Tip</a:t>
            </a:r>
            <a:endParaRPr lang="en-US" altLang="en-US"/>
          </a:p>
          <a:p>
            <a:pPr algn="ctr"/>
            <a:r>
              <a:rPr lang="en-US" altLang="en-US"/>
              <a:t>Node age</a:t>
            </a:r>
            <a:endParaRPr lang="en-US" altLang="en-US"/>
          </a:p>
        </p:txBody>
      </p:sp>
      <p:sp>
        <p:nvSpPr>
          <p:cNvPr id="21" name="Text Box 20"/>
          <p:cNvSpPr txBox="1"/>
          <p:nvPr/>
        </p:nvSpPr>
        <p:spPr>
          <a:xfrm rot="16200000">
            <a:off x="-366395" y="4330065"/>
            <a:ext cx="1046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Contrast</a:t>
            </a:r>
            <a:endParaRPr lang="en-US" alt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522605" y="4134485"/>
            <a:ext cx="1398905" cy="90297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879465" y="3966845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5939790" y="4114165"/>
            <a:ext cx="1459230" cy="96266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110740" y="3928110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2214880" y="4546600"/>
            <a:ext cx="1429385" cy="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30"/>
          <p:cNvSpPr txBox="1"/>
          <p:nvPr/>
        </p:nvSpPr>
        <p:spPr>
          <a:xfrm>
            <a:off x="1788795" y="491998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/>
              <a:t>Root                         Tip</a:t>
            </a:r>
            <a:endParaRPr lang="en-US" altLang="en-US"/>
          </a:p>
          <a:p>
            <a:pPr algn="ctr"/>
            <a:r>
              <a:rPr lang="en-US" altLang="en-US"/>
              <a:t>Node age</a:t>
            </a:r>
            <a:endParaRPr lang="en-US" altLang="en-US"/>
          </a:p>
        </p:txBody>
      </p:sp>
      <p:sp>
        <p:nvSpPr>
          <p:cNvPr id="32" name="Text Box 31"/>
          <p:cNvSpPr txBox="1"/>
          <p:nvPr/>
        </p:nvSpPr>
        <p:spPr>
          <a:xfrm>
            <a:off x="5585460" y="496316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/>
              <a:t>Root                         Tip</a:t>
            </a:r>
            <a:endParaRPr lang="en-US" altLang="en-US"/>
          </a:p>
          <a:p>
            <a:pPr algn="ctr"/>
            <a:r>
              <a:rPr lang="en-US" altLang="en-US"/>
              <a:t>Node age</a:t>
            </a:r>
            <a:endParaRPr lang="en-US" altLang="en-US"/>
          </a:p>
        </p:txBody>
      </p:sp>
      <p:sp>
        <p:nvSpPr>
          <p:cNvPr id="33" name="Text Box 32"/>
          <p:cNvSpPr txBox="1"/>
          <p:nvPr/>
        </p:nvSpPr>
        <p:spPr>
          <a:xfrm>
            <a:off x="7614285" y="4257040"/>
            <a:ext cx="1516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Node Height </a:t>
            </a:r>
            <a:endParaRPr lang="en-US" altLang="en-US"/>
          </a:p>
          <a:p>
            <a:r>
              <a:rPr lang="en-US" altLang="en-US"/>
              <a:t>test</a:t>
            </a:r>
            <a:endParaRPr lang="en-US" altLang="en-US"/>
          </a:p>
        </p:txBody>
      </p:sp>
      <p:sp>
        <p:nvSpPr>
          <p:cNvPr id="34" name="Text Box 33"/>
          <p:cNvSpPr txBox="1"/>
          <p:nvPr/>
        </p:nvSpPr>
        <p:spPr>
          <a:xfrm>
            <a:off x="1307465" y="5741670"/>
            <a:ext cx="30372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sz="2400"/>
              <a:t>Measurement error +</a:t>
            </a:r>
            <a:endParaRPr lang="en-US" altLang="en-US" sz="2400"/>
          </a:p>
          <a:p>
            <a:r>
              <a:rPr lang="en-US" altLang="en-US" sz="2400"/>
              <a:t>“Biological error”</a:t>
            </a:r>
            <a:endParaRPr lang="en-US" altLang="en-US" sz="2400"/>
          </a:p>
        </p:txBody>
      </p:sp>
      <p:sp>
        <p:nvSpPr>
          <p:cNvPr id="35" name="Right Arrow 34"/>
          <p:cNvSpPr/>
          <p:nvPr/>
        </p:nvSpPr>
        <p:spPr>
          <a:xfrm>
            <a:off x="4540250" y="5636895"/>
            <a:ext cx="556260" cy="1040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Text Box 35"/>
          <p:cNvSpPr txBox="1"/>
          <p:nvPr/>
        </p:nvSpPr>
        <p:spPr>
          <a:xfrm>
            <a:off x="7650480" y="166052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OU models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36" grpId="0"/>
      <p:bldP spid="9" grpId="0"/>
      <p:bldP spid="10" grpId="0"/>
      <p:bldP spid="17" grpId="0"/>
      <p:bldP spid="15" grpId="0"/>
      <p:bldP spid="14" grpId="0"/>
      <p:bldP spid="13" grpId="0"/>
      <p:bldP spid="19" grpId="0" animBg="1"/>
      <p:bldP spid="20" grpId="0"/>
      <p:bldP spid="21" grpId="0"/>
      <p:bldP spid="23" grpId="0" animBg="1"/>
      <p:bldP spid="27" grpId="0" animBg="1"/>
      <p:bldP spid="31" grpId="0"/>
      <p:bldP spid="32" grpId="0"/>
      <p:bldP spid="33" grpId="0"/>
      <p:bldP spid="34" grpId="0"/>
      <p:bldP spid="3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PGLS + OU : Not a full OU model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350" y="1442720"/>
            <a:ext cx="8907780" cy="5266055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en-US"/>
              <a:t>Statistically, much like PGLS + Lambda</a:t>
            </a:r>
            <a:endParaRPr lang="en-US" altLang="en-US"/>
          </a:p>
          <a:p>
            <a:pPr marL="0" indent="0">
              <a:buNone/>
            </a:pPr>
            <a:endParaRPr lang="en-US" altLang="en-US"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ym typeface="+mn-ea"/>
              </a:rPr>
              <a:t>Appropriate only for “Allometric-type” relationships between predictor and response</a:t>
            </a:r>
            <a:endParaRPr lang="en-US" altLang="en-US"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ym typeface="+mn-ea"/>
              </a:rPr>
              <a:t>	OU model in variance, but not in mean 	(instantaneous adaptation)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Phylogenetic half-life with no predictors  = 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			measure of phylogenetic signal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..................................... with predictors = 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			measure of REMAINING 					phylogenetic signal in residuals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Next time: Shifting adaptive zones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6882765" cy="106870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Δz = α(θ - z) + σ dW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α - Rate of adaptation 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Units: (1/time)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σ - Rate of stochastic evolution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Units: trait units/time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θ - Phenotypic optimum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628650" y="2762250"/>
            <a:ext cx="7838440" cy="15163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3600">
              <a:cs typeface="Arial" panose="020B0604020202020204" pitchFamily="34" charset="0"/>
            </a:endParaRPr>
          </a:p>
        </p:txBody>
      </p:sp>
      <p:pic>
        <p:nvPicPr>
          <p:cNvPr id="5" name="Picture 4" descr="meyer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6040" y="1825625"/>
            <a:ext cx="2523490" cy="292798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/>
        </p:nvSpPr>
        <p:spPr>
          <a:xfrm>
            <a:off x="628650" y="2762250"/>
            <a:ext cx="6882765" cy="1068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3600"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pic>
        <p:nvPicPr>
          <p:cNvPr id="4" name="Picture 3" descr="OU_AL_Inf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5455" y="1380490"/>
            <a:ext cx="5368925" cy="53689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492365" y="3562985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0.1</a:t>
            </a:r>
            <a:endParaRPr lang="en-US" alt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7492365" y="3562985"/>
            <a:ext cx="1536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0.000001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pic>
        <p:nvPicPr>
          <p:cNvPr id="3" name="Picture 2" descr="OU_AL_B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3235" y="1381125"/>
            <a:ext cx="5339080" cy="5339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pic>
        <p:nvPicPr>
          <p:cNvPr id="4" name="Content Placeholder 3" descr="OU_AL_lowAlph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04340" y="1367155"/>
            <a:ext cx="5368925" cy="53689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492365" y="3562985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pic>
        <p:nvPicPr>
          <p:cNvPr id="4" name="Content Placeholder 3" descr="OU_AL_lowAlph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4330" y="1375410"/>
            <a:ext cx="4255770" cy="4255770"/>
          </a:xfrm>
          <a:prstGeom prst="rect">
            <a:avLst/>
          </a:prstGeom>
        </p:spPr>
      </p:pic>
      <p:pic>
        <p:nvPicPr>
          <p:cNvPr id="5" name="Picture 4" descr="OU_AL_hiAlph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095" y="1375410"/>
            <a:ext cx="4267835" cy="426783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421755" y="5829300"/>
            <a:ext cx="8547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10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321560" y="5829300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435" y="2766060"/>
            <a:ext cx="7886700" cy="1325563"/>
          </a:xfrm>
        </p:spPr>
        <p:txBody>
          <a:bodyPr>
            <a:normAutofit fontScale="90000"/>
          </a:bodyPr>
          <a:p>
            <a:r>
              <a:rPr lang="en-US" altLang="en-US"/>
              <a:t>How does Hansen 1997 interpret the “Primary Optimum”?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What is a Primary Optimum?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US"/>
              <a:t>What does alpha measure? 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A: Strength of Natural Selection(?)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/>
              <a:t>Problem: What if we measure selection pulling a species </a:t>
            </a:r>
            <a:r>
              <a:rPr lang="en-US" altLang="en-US" i="1"/>
              <a:t>AWAY </a:t>
            </a:r>
            <a:r>
              <a:rPr lang="en-US" altLang="en-US"/>
              <a:t>from the macroevolutionary optimum in a natural population?  </a:t>
            </a:r>
            <a:endParaRPr lang="en-US" altLang="en-US"/>
          </a:p>
          <a:p>
            <a:pPr marL="0" indent="0">
              <a:buNone/>
            </a:pPr>
            <a:r>
              <a:rPr lang="en-US" altLang="en-US"/>
              <a:t>(This is VERY COMMON!)</a:t>
            </a:r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2502</Words>
  <Application>WPS Presentation</Application>
  <PresentationFormat>Widescreen</PresentationFormat>
  <Paragraphs>178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</vt:lpstr>
      <vt:lpstr>SimSun</vt:lpstr>
      <vt:lpstr>Wingdings</vt:lpstr>
      <vt:lpstr>Ubuntu</vt:lpstr>
      <vt:lpstr>微软雅黑</vt:lpstr>
      <vt:lpstr>FZHei-B01</vt:lpstr>
      <vt:lpstr>Arial Unicode MS</vt:lpstr>
      <vt:lpstr>Calibri</vt:lpstr>
      <vt:lpstr>Office Theme</vt:lpstr>
      <vt:lpstr>Modeling adaptive evolution</vt:lpstr>
      <vt:lpstr>Genetic Drift + Natural Selection</vt:lpstr>
      <vt:lpstr>Ornstein-Uhlenbeck Process</vt:lpstr>
      <vt:lpstr>Ornstein-Uhlenbeck process</vt:lpstr>
      <vt:lpstr>Ornstein-Uhlenbeck process</vt:lpstr>
      <vt:lpstr>Ornstein-Uhlenbeck process</vt:lpstr>
      <vt:lpstr>Ornstein-Uhlenbeck process</vt:lpstr>
      <vt:lpstr>How does Hansen 1997 interpret the “Primary Optimum”?</vt:lpstr>
      <vt:lpstr>What is a Primary Optimum?</vt:lpstr>
      <vt:lpstr>Simpson's Adaptive Zones</vt:lpstr>
      <vt:lpstr>PowerPoint 演示文稿</vt:lpstr>
      <vt:lpstr>Butler &amp; King 2004</vt:lpstr>
      <vt:lpstr>Useful parameterization:</vt:lpstr>
      <vt:lpstr>Interpreting half-life</vt:lpstr>
      <vt:lpstr>Phylogenetic signal - What does it mean?</vt:lpstr>
      <vt:lpstr>AC/DC model</vt:lpstr>
      <vt:lpstr>Early Burst -&gt;  		Brownian Motion -&gt; 				Ornstein-Uhlenbeck</vt:lpstr>
      <vt:lpstr>Early Burst -&gt;  		Brownian Motion -&gt; 				Ornstein-Uhlenbeck</vt:lpstr>
      <vt:lpstr>PowerPoint 演示文稿</vt:lpstr>
      <vt:lpstr>PowerPoint 演示文稿</vt:lpstr>
      <vt:lpstr>PowerPoint 演示文稿</vt:lpstr>
      <vt:lpstr>Why we must account for “measurement” error</vt:lpstr>
      <vt:lpstr>EB		BM		OU		WN</vt:lpstr>
      <vt:lpstr>PGLS + OU : Not a full OU model</vt:lpstr>
      <vt:lpstr>Next time: Shifting adaptive zones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adaptive evolution</dc:title>
  <dc:creator>juyeda</dc:creator>
  <cp:lastModifiedBy>juyeda</cp:lastModifiedBy>
  <cp:revision>6</cp:revision>
  <dcterms:created xsi:type="dcterms:W3CDTF">2018-10-22T19:52:43Z</dcterms:created>
  <dcterms:modified xsi:type="dcterms:W3CDTF">2018-10-22T19:52:43Z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